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4"/>
  </p:notesMasterIdLst>
  <p:sldIdLst>
    <p:sldId id="256" r:id="rId2"/>
    <p:sldId id="282" r:id="rId3"/>
    <p:sldId id="257" r:id="rId4"/>
    <p:sldId id="258" r:id="rId5"/>
    <p:sldId id="260" r:id="rId6"/>
    <p:sldId id="288" r:id="rId7"/>
    <p:sldId id="261" r:id="rId8"/>
    <p:sldId id="262" r:id="rId9"/>
    <p:sldId id="263" r:id="rId10"/>
    <p:sldId id="264" r:id="rId11"/>
    <p:sldId id="283" r:id="rId12"/>
    <p:sldId id="281" r:id="rId13"/>
    <p:sldId id="265" r:id="rId14"/>
    <p:sldId id="290" r:id="rId15"/>
    <p:sldId id="291" r:id="rId16"/>
    <p:sldId id="292" r:id="rId17"/>
    <p:sldId id="267" r:id="rId18"/>
    <p:sldId id="287" r:id="rId19"/>
    <p:sldId id="273" r:id="rId20"/>
    <p:sldId id="274" r:id="rId21"/>
    <p:sldId id="276" r:id="rId22"/>
    <p:sldId id="286" r:id="rId23"/>
    <p:sldId id="284" r:id="rId24"/>
    <p:sldId id="277" r:id="rId25"/>
    <p:sldId id="278" r:id="rId26"/>
    <p:sldId id="271" r:id="rId27"/>
    <p:sldId id="275" r:id="rId28"/>
    <p:sldId id="293" r:id="rId29"/>
    <p:sldId id="294" r:id="rId30"/>
    <p:sldId id="295" r:id="rId31"/>
    <p:sldId id="289" r:id="rId32"/>
    <p:sldId id="280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A2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B6A0C6-02F7-4C84-89B2-A6FA08982CC3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BE2C0-B8E6-48E2-8FB1-D5125674E2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157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5660" y="873457"/>
            <a:ext cx="11818961" cy="5513695"/>
          </a:xfrm>
        </p:spPr>
        <p:txBody>
          <a:bodyPr>
            <a:normAutofit/>
          </a:bodyPr>
          <a:lstStyle/>
          <a:p>
            <a:r>
              <a:rPr lang="en-US" sz="8800" b="1" i="1" dirty="0" smtClean="0">
                <a:solidFill>
                  <a:srgbClr val="FFFF00"/>
                </a:solidFill>
                <a:latin typeface="French Script MT" panose="03020402040607040605" pitchFamily="66" charset="0"/>
              </a:rPr>
              <a:t>Internal Medicine </a:t>
            </a:r>
          </a:p>
          <a:p>
            <a:r>
              <a:rPr lang="en-US" sz="8800" b="1" i="1" dirty="0" smtClean="0">
                <a:solidFill>
                  <a:srgbClr val="FFFF00"/>
                </a:solidFill>
                <a:latin typeface="French Script MT" panose="03020402040607040605" pitchFamily="66" charset="0"/>
              </a:rPr>
              <a:t>Clinical problem solving conference</a:t>
            </a:r>
            <a:endParaRPr lang="en-US" sz="8800" b="1" i="1" dirty="0">
              <a:solidFill>
                <a:srgbClr val="FFFF00"/>
              </a:solidFill>
              <a:latin typeface="French Script MT" panose="030204020406070406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227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cap="none" dirty="0" smtClean="0">
                <a:solidFill>
                  <a:srgbClr val="FFFF00"/>
                </a:solidFill>
              </a:rPr>
              <a:t>Step </a:t>
            </a:r>
            <a:r>
              <a:rPr lang="en-US" sz="4000" dirty="0" smtClean="0">
                <a:solidFill>
                  <a:srgbClr val="FFFF00"/>
                </a:solidFill>
              </a:rPr>
              <a:t>1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83140"/>
            <a:ext cx="11267557" cy="42080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7200" dirty="0" smtClean="0">
                <a:solidFill>
                  <a:srgbClr val="FFFF00"/>
                </a:solidFill>
                <a:latin typeface="Bradley Hand ITC" panose="03070402050302030203" pitchFamily="66" charset="0"/>
              </a:rPr>
              <a:t>introduction</a:t>
            </a:r>
            <a:endParaRPr lang="en-US" sz="7200" dirty="0">
              <a:solidFill>
                <a:srgbClr val="FFFF00"/>
              </a:solidFill>
              <a:latin typeface="Bradley Hand ITC" panose="03070402050302030203" pitchFamily="66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785" y="27296"/>
            <a:ext cx="7224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6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6390" y="177421"/>
            <a:ext cx="11051176" cy="6275630"/>
          </a:xfrm>
        </p:spPr>
        <p:txBody>
          <a:bodyPr>
            <a:normAutofit/>
          </a:bodyPr>
          <a:lstStyle/>
          <a:p>
            <a:pPr algn="r" rtl="1"/>
            <a:r>
              <a:rPr lang="en-US" sz="2800" dirty="0" smtClean="0">
                <a:solidFill>
                  <a:srgbClr val="FFFF00"/>
                </a:solidFill>
              </a:rPr>
              <a:t>ID</a:t>
            </a:r>
            <a:r>
              <a:rPr lang="fa-IR" sz="2800" dirty="0" smtClean="0">
                <a:solidFill>
                  <a:srgbClr val="FFFF00"/>
                </a:solidFill>
              </a:rPr>
              <a:t>:</a:t>
            </a:r>
            <a:endParaRPr lang="en-US" sz="2800" dirty="0" smtClean="0">
              <a:solidFill>
                <a:srgbClr val="FFFF00"/>
              </a:solidFill>
            </a:endParaRPr>
          </a:p>
          <a:p>
            <a:pPr marL="0" indent="0" algn="r" rtl="1">
              <a:buNone/>
            </a:pPr>
            <a:r>
              <a:rPr lang="fa-IR" sz="2800" dirty="0" smtClean="0"/>
              <a:t>    بیمار آقای 30 ساله اهل افغانستان ساکن تهران مجرد کارگر</a:t>
            </a:r>
          </a:p>
          <a:p>
            <a:pPr algn="r" rtl="1"/>
            <a:r>
              <a:rPr lang="en-US" sz="2800" dirty="0" smtClean="0">
                <a:solidFill>
                  <a:srgbClr val="FFFF00"/>
                </a:solidFill>
              </a:rPr>
              <a:t>CC</a:t>
            </a:r>
            <a:r>
              <a:rPr lang="fa-IR" sz="2800" dirty="0" smtClean="0">
                <a:solidFill>
                  <a:srgbClr val="FFFF00"/>
                </a:solidFill>
              </a:rPr>
              <a:t>:</a:t>
            </a:r>
          </a:p>
          <a:p>
            <a:pPr marL="0" indent="0" algn="r" rtl="1">
              <a:buNone/>
            </a:pPr>
            <a:r>
              <a:rPr lang="fa-IR" sz="2800" dirty="0" smtClean="0"/>
              <a:t>    احساس لرز  وسردرد</a:t>
            </a:r>
          </a:p>
          <a:p>
            <a:pPr algn="r" rtl="1"/>
            <a:r>
              <a:rPr lang="en-US" sz="2800" dirty="0" smtClean="0">
                <a:solidFill>
                  <a:srgbClr val="FFFF00"/>
                </a:solidFill>
              </a:rPr>
              <a:t>PI</a:t>
            </a:r>
            <a:r>
              <a:rPr lang="fa-IR" sz="2800" dirty="0" smtClean="0">
                <a:solidFill>
                  <a:srgbClr val="FFFF00"/>
                </a:solidFill>
              </a:rPr>
              <a:t>:</a:t>
            </a:r>
          </a:p>
          <a:p>
            <a:pPr marL="0" indent="0" algn="r" rtl="1">
              <a:buNone/>
            </a:pPr>
            <a:r>
              <a:rPr lang="fa-IR" sz="2800" dirty="0" smtClean="0"/>
              <a:t>   بیمار آقای 30ساله ایست بدون </a:t>
            </a:r>
            <a:r>
              <a:rPr lang="en-US" sz="2800" dirty="0" smtClean="0"/>
              <a:t>PMH </a:t>
            </a:r>
            <a:r>
              <a:rPr lang="fa-IR" sz="2800" dirty="0" smtClean="0"/>
              <a:t> خاص که از اوایل اسفند ماه دچار احساس لرز(</a:t>
            </a:r>
            <a:r>
              <a:rPr lang="en-US" sz="2800" dirty="0" smtClean="0"/>
              <a:t>Rigor</a:t>
            </a:r>
            <a:r>
              <a:rPr lang="fa-IR" sz="2800" dirty="0" smtClean="0"/>
              <a:t>) همراه با تب های گهگاهی بدون الگوی مشخص شده و به تدریج سردرد های گهگاهی نیز به تابلوی بیمار اضافه شده است . متعاقب آن چندین نوبت مراجعه سرپایی به درمانگاه داشته که تحت درمانهای حمایتی قرار گرفته و به دنبال عدم بهبود و طی مراجعات مکرر با توجه به آزمایشات مختل به این مرکز مراجعه کرده است.</a:t>
            </a:r>
          </a:p>
        </p:txBody>
      </p:sp>
    </p:spTree>
    <p:extLst>
      <p:ext uri="{BB962C8B-B14F-4D97-AF65-F5344CB8AC3E}">
        <p14:creationId xmlns:p14="http://schemas.microsoft.com/office/powerpoint/2010/main" val="250065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679269"/>
            <a:ext cx="10353762" cy="5721531"/>
          </a:xfrm>
        </p:spPr>
        <p:txBody>
          <a:bodyPr>
            <a:normAutofit lnSpcReduction="10000"/>
          </a:bodyPr>
          <a:lstStyle/>
          <a:p>
            <a:pPr algn="r" rtl="1"/>
            <a:r>
              <a:rPr lang="fa-IR" sz="2400" dirty="0"/>
              <a:t>در طی این مدت از درد استخوانی  بخصوص در اندام تحتانی نیز شکایت داشته است.</a:t>
            </a:r>
          </a:p>
          <a:p>
            <a:pPr algn="r" rtl="1"/>
            <a:r>
              <a:rPr lang="fa-IR" sz="2400" dirty="0" smtClean="0"/>
              <a:t>سر درد بیمار ماهیت مبهم داشته شدت 4/10 بدون علایم همراه بوده  ضرباندار نبوده و ارتباطی با </a:t>
            </a:r>
          </a:p>
          <a:p>
            <a:pPr marL="0" indent="0" algn="r" rtl="1">
              <a:buNone/>
            </a:pPr>
            <a:r>
              <a:rPr lang="fa-IR" sz="2400" dirty="0" smtClean="0"/>
              <a:t>نور و سر و صدا نداشته است.</a:t>
            </a:r>
          </a:p>
          <a:p>
            <a:pPr algn="r" rtl="1"/>
            <a:r>
              <a:rPr lang="fa-IR" sz="2400" dirty="0" smtClean="0"/>
              <a:t>سرفه خشک گهگاهی و  تنگی نفس فعالیتی در حد  </a:t>
            </a:r>
            <a:r>
              <a:rPr lang="en-US" sz="2400" dirty="0" smtClean="0"/>
              <a:t>FC2 </a:t>
            </a:r>
            <a:r>
              <a:rPr lang="fa-IR" sz="2400" dirty="0" smtClean="0"/>
              <a:t>را ذکر میکند</a:t>
            </a:r>
          </a:p>
          <a:p>
            <a:pPr marL="0" indent="0" algn="r" rtl="1">
              <a:buNone/>
            </a:pPr>
            <a:r>
              <a:rPr lang="fa-IR" sz="2400" dirty="0" smtClean="0"/>
              <a:t>کاهش وزن حدود 7 تا 8 کیلوگرم را نیز در طی این مدت حدود یک ماه و نیم را نیز داشته است.</a:t>
            </a:r>
          </a:p>
          <a:p>
            <a:pPr marL="0" indent="0" algn="r" rtl="1">
              <a:buNone/>
            </a:pPr>
            <a:r>
              <a:rPr lang="fa-IR" sz="2400" dirty="0" smtClean="0"/>
              <a:t>سابقه مصرف شیر محلی/مسافرت در 2 سال اخیر به افغانستان/درد قفسه سینه/ اپیستاکسی/تعریق شبانه /نداشته است</a:t>
            </a:r>
          </a:p>
          <a:p>
            <a:pPr marL="0" indent="0" algn="r" rtl="1">
              <a:buNone/>
            </a:pPr>
            <a:r>
              <a:rPr lang="en-US" sz="3200" dirty="0" smtClean="0">
                <a:solidFill>
                  <a:srgbClr val="FFFF00"/>
                </a:solidFill>
              </a:rPr>
              <a:t>PMH</a:t>
            </a:r>
            <a:r>
              <a:rPr lang="fa-IR" sz="2400" dirty="0" smtClean="0"/>
              <a:t>:</a:t>
            </a:r>
            <a:r>
              <a:rPr lang="en-US" sz="2400" dirty="0" err="1" smtClean="0"/>
              <a:t>Neg</a:t>
            </a:r>
            <a:endParaRPr lang="en-US" sz="2400" dirty="0" smtClean="0"/>
          </a:p>
          <a:p>
            <a:pPr marL="0" indent="0" algn="r" rtl="1">
              <a:buNone/>
            </a:pPr>
            <a:r>
              <a:rPr lang="en-US" sz="3200" dirty="0" smtClean="0">
                <a:solidFill>
                  <a:srgbClr val="FFFF00"/>
                </a:solidFill>
              </a:rPr>
              <a:t>SH</a:t>
            </a:r>
            <a:r>
              <a:rPr lang="fa-IR" sz="2400" dirty="0" smtClean="0"/>
              <a:t>:</a:t>
            </a:r>
            <a:r>
              <a:rPr lang="en-US" sz="2400" dirty="0" err="1" smtClean="0"/>
              <a:t>Neg</a:t>
            </a:r>
            <a:endParaRPr lang="en-US" sz="2400" dirty="0" smtClean="0"/>
          </a:p>
          <a:p>
            <a:pPr marL="0" indent="0" algn="r" rtl="1">
              <a:buNone/>
            </a:pPr>
            <a:r>
              <a:rPr lang="en-US" sz="3200" dirty="0" smtClean="0">
                <a:solidFill>
                  <a:srgbClr val="FFFF00"/>
                </a:solidFill>
              </a:rPr>
              <a:t>FH</a:t>
            </a:r>
            <a:r>
              <a:rPr lang="fa-IR" sz="2400" dirty="0" smtClean="0"/>
              <a:t>:</a:t>
            </a:r>
            <a:r>
              <a:rPr lang="en-US" sz="2400" dirty="0" err="1" smtClean="0"/>
              <a:t>Neg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5674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235131"/>
            <a:ext cx="10353762" cy="6244046"/>
          </a:xfrm>
        </p:spPr>
        <p:txBody>
          <a:bodyPr>
            <a:normAutofit fontScale="92500" lnSpcReduction="10000"/>
          </a:bodyPr>
          <a:lstStyle/>
          <a:p>
            <a:pPr algn="r" rtl="1"/>
            <a:r>
              <a:rPr lang="en-US" sz="3000" dirty="0" smtClean="0">
                <a:solidFill>
                  <a:srgbClr val="FFFF00"/>
                </a:solidFill>
              </a:rPr>
              <a:t>G/A </a:t>
            </a:r>
            <a:r>
              <a:rPr lang="fa-IR" sz="3000" dirty="0" smtClean="0">
                <a:solidFill>
                  <a:srgbClr val="FFFF00"/>
                </a:solidFill>
              </a:rPr>
              <a:t>:</a:t>
            </a:r>
          </a:p>
          <a:p>
            <a:pPr marL="0" indent="0" algn="r" rtl="1">
              <a:buNone/>
            </a:pPr>
            <a:r>
              <a:rPr lang="fa-IR" sz="2400" dirty="0" smtClean="0"/>
              <a:t>آقای جوان هشیار و ارینته هست روی تخت به آرامی دراز کشیده و به سوالات پاسخ میدهد.</a:t>
            </a:r>
          </a:p>
          <a:p>
            <a:pPr marL="0" indent="0" algn="r" rtl="1">
              <a:buNone/>
            </a:pPr>
            <a:r>
              <a:rPr lang="en-US" sz="2400" dirty="0"/>
              <a:t> </a:t>
            </a:r>
            <a:r>
              <a:rPr lang="en-US" sz="2400" dirty="0" smtClean="0"/>
              <a:t>   ill </a:t>
            </a:r>
            <a:r>
              <a:rPr lang="fa-IR" sz="2400" dirty="0" smtClean="0"/>
              <a:t>بود ولی توکسیک نبود سن ظاهری و تقویمی با هم همخوانی دارد</a:t>
            </a:r>
          </a:p>
          <a:p>
            <a:pPr marL="0" indent="0" algn="r" rtl="1">
              <a:buNone/>
            </a:pPr>
            <a:r>
              <a:rPr lang="en-US" sz="3000" dirty="0" err="1" smtClean="0">
                <a:solidFill>
                  <a:srgbClr val="FFFF00"/>
                </a:solidFill>
              </a:rPr>
              <a:t>Ph</a:t>
            </a:r>
            <a:r>
              <a:rPr lang="en-US" sz="3000" dirty="0" smtClean="0">
                <a:solidFill>
                  <a:srgbClr val="FFFF00"/>
                </a:solidFill>
              </a:rPr>
              <a:t>/E</a:t>
            </a:r>
            <a:r>
              <a:rPr lang="fa-IR" sz="3000" dirty="0" smtClean="0">
                <a:solidFill>
                  <a:srgbClr val="FFFF00"/>
                </a:solidFill>
              </a:rPr>
              <a:t>:   </a:t>
            </a:r>
          </a:p>
          <a:p>
            <a:pPr marL="0" indent="0" algn="l">
              <a:buNone/>
            </a:pPr>
            <a:r>
              <a:rPr lang="fa-IR" sz="2400" dirty="0" smtClean="0"/>
              <a:t> </a:t>
            </a:r>
            <a:r>
              <a:rPr lang="en-US" sz="2400" dirty="0" smtClean="0"/>
              <a:t>BP:120/80        PR:80      RR:16      BT:3</a:t>
            </a:r>
            <a:r>
              <a:rPr lang="fa-IR" sz="2400" dirty="0" smtClean="0"/>
              <a:t>7.1</a:t>
            </a:r>
            <a:r>
              <a:rPr lang="en-US" sz="2400" dirty="0" smtClean="0"/>
              <a:t>     O2Sat:95%</a:t>
            </a:r>
          </a:p>
          <a:p>
            <a:pPr algn="r" rtl="1"/>
            <a:r>
              <a:rPr lang="fa-IR" sz="2400" dirty="0" smtClean="0"/>
              <a:t>ملتحمه </a:t>
            </a:r>
            <a:r>
              <a:rPr lang="en-US" sz="2400" dirty="0" smtClean="0"/>
              <a:t>pale </a:t>
            </a:r>
            <a:r>
              <a:rPr lang="fa-IR" sz="2400" dirty="0" smtClean="0"/>
              <a:t>نبوده واسکلرا ایکتریک نیست</a:t>
            </a:r>
          </a:p>
          <a:p>
            <a:pPr algn="r" rtl="1"/>
            <a:r>
              <a:rPr lang="fa-IR" sz="2400" dirty="0" smtClean="0"/>
              <a:t>در معاینه گلو اریتم خفیف بدون اگزودا بوده</a:t>
            </a:r>
          </a:p>
          <a:p>
            <a:pPr algn="r" rtl="1"/>
            <a:r>
              <a:rPr lang="fa-IR" sz="2400" dirty="0" smtClean="0"/>
              <a:t>لنفادنوپاتی لمس نشد</a:t>
            </a:r>
          </a:p>
          <a:p>
            <a:pPr algn="r" rtl="1"/>
            <a:r>
              <a:rPr lang="fa-IR" sz="2400" dirty="0" smtClean="0"/>
              <a:t>معاینه قلب و ریه یافته خاصی نداشته</a:t>
            </a:r>
          </a:p>
          <a:p>
            <a:pPr algn="r" rtl="1"/>
            <a:r>
              <a:rPr lang="fa-IR" sz="2400" dirty="0" smtClean="0"/>
              <a:t>شکم در معاینه نرم فاقد تندرنس دیستانسیون نداشته و ارگانومگالی در معاینه لمس نشد</a:t>
            </a:r>
          </a:p>
          <a:p>
            <a:pPr algn="r" rtl="1"/>
            <a:r>
              <a:rPr lang="fa-IR" sz="2400" dirty="0" smtClean="0"/>
              <a:t>اندام تحتانی فاقد ادم</a:t>
            </a:r>
          </a:p>
          <a:p>
            <a:pPr algn="r" rtl="1"/>
            <a:r>
              <a:rPr lang="en-US" sz="2400" dirty="0" smtClean="0"/>
              <a:t>Force </a:t>
            </a:r>
            <a:r>
              <a:rPr lang="fa-IR" sz="2400" dirty="0" smtClean="0"/>
              <a:t>چهار اندام 5/5 بوده است</a:t>
            </a:r>
          </a:p>
          <a:p>
            <a:pPr algn="r" rt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5397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081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cap="none" dirty="0" smtClean="0">
                <a:solidFill>
                  <a:srgbClr val="FFFF00"/>
                </a:solidFill>
                <a:effectLst/>
              </a:rPr>
              <a:t>Step 2</a:t>
            </a:r>
            <a:endParaRPr lang="en-US" cap="none" dirty="0">
              <a:solidFill>
                <a:srgbClr val="FFFF00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b="1" dirty="0">
                <a:solidFill>
                  <a:srgbClr val="FFFF00"/>
                </a:solidFill>
                <a:latin typeface="Bradley Hand ITC" panose="03070402050302030203" pitchFamily="66" charset="0"/>
              </a:rPr>
              <a:t>Lab </a:t>
            </a:r>
            <a:r>
              <a:rPr lang="en-US" sz="5400" b="1" dirty="0" smtClean="0">
                <a:solidFill>
                  <a:srgbClr val="FFFF00"/>
                </a:solidFill>
                <a:latin typeface="Bradley Hand ITC" panose="03070402050302030203" pitchFamily="66" charset="0"/>
              </a:rPr>
              <a:t>data</a:t>
            </a:r>
            <a:endParaRPr lang="en-US" sz="5400" b="1" dirty="0">
              <a:latin typeface="Bradley Hand ITC" panose="03070402050302030203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00" y="0"/>
            <a:ext cx="660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21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143691"/>
            <a:ext cx="10353762" cy="5647509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endParaRPr lang="fa-IR" sz="2400" dirty="0" smtClean="0"/>
          </a:p>
          <a:p>
            <a:pPr algn="r" rtl="1"/>
            <a:r>
              <a:rPr lang="fa-IR" sz="3200" dirty="0" smtClean="0"/>
              <a:t>آزمایشات همراه بیمار در بدو ورود: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7529182"/>
              </p:ext>
            </p:extLst>
          </p:nvPr>
        </p:nvGraphicFramePr>
        <p:xfrm>
          <a:off x="1587864" y="1830007"/>
          <a:ext cx="4878250" cy="386975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878250">
                  <a:extLst>
                    <a:ext uri="{9D8B030D-6E8A-4147-A177-3AD203B41FA5}">
                      <a16:colId xmlns:a16="http://schemas.microsoft.com/office/drawing/2014/main" val="3978750526"/>
                    </a:ext>
                  </a:extLst>
                </a:gridCol>
              </a:tblGrid>
              <a:tr h="967438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WBC:3600</a:t>
                      </a:r>
                    </a:p>
                    <a:p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294923"/>
                  </a:ext>
                </a:extLst>
              </a:tr>
              <a:tr h="967438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Hb:12/2</a:t>
                      </a:r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307301"/>
                  </a:ext>
                </a:extLst>
              </a:tr>
              <a:tr h="9674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Plt:132000</a:t>
                      </a:r>
                    </a:p>
                    <a:p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213335"/>
                  </a:ext>
                </a:extLst>
              </a:tr>
              <a:tr h="9674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solidFill>
                            <a:srgbClr val="FF0000"/>
                          </a:solidFill>
                        </a:rPr>
                        <a:t>CRP:48</a:t>
                      </a:r>
                    </a:p>
                    <a:p>
                      <a:endParaRPr lang="en-US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5312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293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801" y="153246"/>
            <a:ext cx="10738756" cy="1326321"/>
          </a:xfrm>
        </p:spPr>
        <p:txBody>
          <a:bodyPr/>
          <a:lstStyle/>
          <a:p>
            <a:pPr algn="r" rtl="1"/>
            <a:r>
              <a:rPr lang="fa-IR" dirty="0" smtClean="0"/>
              <a:t>آزمایشات این مرکز: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1278"/>
              </p:ext>
            </p:extLst>
          </p:nvPr>
        </p:nvGraphicFramePr>
        <p:xfrm>
          <a:off x="528801" y="1071153"/>
          <a:ext cx="10548502" cy="513104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274251">
                  <a:extLst>
                    <a:ext uri="{9D8B030D-6E8A-4147-A177-3AD203B41FA5}">
                      <a16:colId xmlns:a16="http://schemas.microsoft.com/office/drawing/2014/main" val="1755636254"/>
                    </a:ext>
                  </a:extLst>
                </a:gridCol>
                <a:gridCol w="5274251">
                  <a:extLst>
                    <a:ext uri="{9D8B030D-6E8A-4147-A177-3AD203B41FA5}">
                      <a16:colId xmlns:a16="http://schemas.microsoft.com/office/drawing/2014/main" val="3183538437"/>
                    </a:ext>
                  </a:extLst>
                </a:gridCol>
              </a:tblGrid>
              <a:tr h="817416">
                <a:tc>
                  <a:txBody>
                    <a:bodyPr/>
                    <a:lstStyle/>
                    <a:p>
                      <a:r>
                        <a:rPr lang="en-US" dirty="0" smtClean="0"/>
                        <a:t>1405/01/16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1405/01/17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834676"/>
                  </a:ext>
                </a:extLst>
              </a:tr>
              <a:tr h="1226622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WBC:1.3</a:t>
                      </a: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   N:47.1</a:t>
                      </a: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   L:44.1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WBC:1.4</a:t>
                      </a: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   N:52.8</a:t>
                      </a: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   L:37.3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201470"/>
                  </a:ext>
                </a:extLst>
              </a:tr>
              <a:tr h="497465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RBC:4.12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RBC:3.93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387525"/>
                  </a:ext>
                </a:extLst>
              </a:tr>
              <a:tr h="1594611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Hb:11</a:t>
                      </a: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  MCV:81  </a:t>
                      </a: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  MCH:26</a:t>
                      </a: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  MCHC:32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Hb:10.2</a:t>
                      </a: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   MCV:84.2</a:t>
                      </a: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   MCH:26</a:t>
                      </a: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   MCHC:30.8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252832"/>
                  </a:ext>
                </a:extLst>
              </a:tr>
              <a:tr h="497465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Hct:33.4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Hct:33.1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944199"/>
                  </a:ext>
                </a:extLst>
              </a:tr>
              <a:tr h="497465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Plt:108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Plt:106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543578"/>
                  </a:ext>
                </a:extLst>
              </a:tr>
            </a:tbl>
          </a:graphicData>
        </a:graphic>
      </p:graphicFrame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00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5923237"/>
              </p:ext>
            </p:extLst>
          </p:nvPr>
        </p:nvGraphicFramePr>
        <p:xfrm>
          <a:off x="914399" y="339634"/>
          <a:ext cx="10554791" cy="621543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000003">
                  <a:extLst>
                    <a:ext uri="{9D8B030D-6E8A-4147-A177-3AD203B41FA5}">
                      <a16:colId xmlns:a16="http://schemas.microsoft.com/office/drawing/2014/main" val="4181886648"/>
                    </a:ext>
                  </a:extLst>
                </a:gridCol>
                <a:gridCol w="3000003">
                  <a:extLst>
                    <a:ext uri="{9D8B030D-6E8A-4147-A177-3AD203B41FA5}">
                      <a16:colId xmlns:a16="http://schemas.microsoft.com/office/drawing/2014/main" val="3244391863"/>
                    </a:ext>
                  </a:extLst>
                </a:gridCol>
                <a:gridCol w="2617078">
                  <a:extLst>
                    <a:ext uri="{9D8B030D-6E8A-4147-A177-3AD203B41FA5}">
                      <a16:colId xmlns:a16="http://schemas.microsoft.com/office/drawing/2014/main" val="3629885835"/>
                    </a:ext>
                  </a:extLst>
                </a:gridCol>
                <a:gridCol w="1937707">
                  <a:extLst>
                    <a:ext uri="{9D8B030D-6E8A-4147-A177-3AD203B41FA5}">
                      <a16:colId xmlns:a16="http://schemas.microsoft.com/office/drawing/2014/main" val="213529967"/>
                    </a:ext>
                  </a:extLst>
                </a:gridCol>
              </a:tblGrid>
              <a:tr h="2578615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BUN:19</a:t>
                      </a:r>
                    </a:p>
                    <a:p>
                      <a:r>
                        <a:rPr lang="en-US" sz="2000" dirty="0" smtClean="0"/>
                        <a:t>Cr:0.9</a:t>
                      </a:r>
                    </a:p>
                    <a:p>
                      <a:r>
                        <a:rPr lang="en-US" sz="2000" dirty="0" smtClean="0"/>
                        <a:t>Na:142</a:t>
                      </a:r>
                    </a:p>
                    <a:p>
                      <a:r>
                        <a:rPr lang="en-US" sz="2000" dirty="0" smtClean="0"/>
                        <a:t>K:4.3</a:t>
                      </a:r>
                    </a:p>
                    <a:p>
                      <a:r>
                        <a:rPr lang="en-US" sz="2000" dirty="0" smtClean="0"/>
                        <a:t>Ca:9</a:t>
                      </a:r>
                    </a:p>
                    <a:p>
                      <a:r>
                        <a:rPr lang="en-US" sz="2000" dirty="0" smtClean="0"/>
                        <a:t>P:3.4</a:t>
                      </a:r>
                    </a:p>
                    <a:p>
                      <a:r>
                        <a:rPr lang="en-US" sz="2000" dirty="0" smtClean="0"/>
                        <a:t>Mg:2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ESR:40</a:t>
                      </a:r>
                    </a:p>
                    <a:p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CRP:22</a:t>
                      </a:r>
                    </a:p>
                    <a:p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LDH:754</a:t>
                      </a:r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HIV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Ab:Neg</a:t>
                      </a:r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HBS </a:t>
                      </a:r>
                      <a:r>
                        <a:rPr lang="en-US" baseline="0" dirty="0" err="1" smtClean="0"/>
                        <a:t>Ag:Neg</a:t>
                      </a:r>
                      <a:endParaRPr lang="en-US" baseline="0" dirty="0" smtClean="0"/>
                    </a:p>
                    <a:p>
                      <a:r>
                        <a:rPr lang="en-US" baseline="0" dirty="0" err="1" smtClean="0"/>
                        <a:t>HBc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Ab:Neg</a:t>
                      </a:r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HCV </a:t>
                      </a:r>
                      <a:r>
                        <a:rPr lang="en-US" baseline="0" dirty="0" err="1" smtClean="0"/>
                        <a:t>Ab:Neg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8511026"/>
                  </a:ext>
                </a:extLst>
              </a:tr>
              <a:tr h="2330074">
                <a:tc>
                  <a:txBody>
                    <a:bodyPr/>
                    <a:lstStyle/>
                    <a:p>
                      <a:r>
                        <a:rPr lang="en-US" dirty="0" smtClean="0"/>
                        <a:t>AST:41</a:t>
                      </a:r>
                    </a:p>
                    <a:p>
                      <a:r>
                        <a:rPr lang="en-US" dirty="0" smtClean="0"/>
                        <a:t>ALT:27</a:t>
                      </a:r>
                    </a:p>
                    <a:p>
                      <a:r>
                        <a:rPr lang="en-US" dirty="0" smtClean="0"/>
                        <a:t>ALP:243</a:t>
                      </a:r>
                    </a:p>
                    <a:p>
                      <a:r>
                        <a:rPr lang="en-US" dirty="0" smtClean="0"/>
                        <a:t>BILI:0.2(D:0.1)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CPK:112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Albumin:4.1</a:t>
                      </a:r>
                      <a:endParaRPr lang="en-US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Uric Acid:4.1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SI:20</a:t>
                      </a:r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(40-160)</a:t>
                      </a: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TIBC:239</a:t>
                      </a:r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(230-440)</a:t>
                      </a:r>
                    </a:p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Ferritin:413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B/</a:t>
                      </a:r>
                      <a:r>
                        <a:rPr lang="en-US" dirty="0" err="1" smtClean="0"/>
                        <a:t>C:Neg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755866"/>
                  </a:ext>
                </a:extLst>
              </a:tr>
              <a:tr h="130674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Wright:Neg</a:t>
                      </a:r>
                      <a:endParaRPr lang="en-US" dirty="0" smtClean="0"/>
                    </a:p>
                    <a:p>
                      <a:r>
                        <a:rPr lang="en-US" dirty="0" err="1" smtClean="0"/>
                        <a:t>C.Wright:Neg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2ME:Neg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COVID&amp;H1N1:Neg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847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235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cap="none" dirty="0" smtClean="0">
                <a:solidFill>
                  <a:srgbClr val="FFFF00"/>
                </a:solidFill>
              </a:rPr>
              <a:t>Step 3</a:t>
            </a:r>
            <a:endParaRPr lang="en-US" cap="none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6600" b="1" dirty="0" err="1" smtClean="0">
                <a:solidFill>
                  <a:srgbClr val="FFFF00"/>
                </a:solidFill>
                <a:latin typeface="Bradley Hand ITC" panose="03070402050302030203" pitchFamily="66" charset="0"/>
              </a:rPr>
              <a:t>paraclinic</a:t>
            </a:r>
            <a:endParaRPr lang="en-US" sz="6600" b="1" dirty="0">
              <a:solidFill>
                <a:srgbClr val="FFFF00"/>
              </a:solidFill>
              <a:latin typeface="Bradley Hand ITC" panose="03070402050302030203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069" y="0"/>
            <a:ext cx="74289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13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395287"/>
            <a:ext cx="11449050" cy="606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90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solidFill>
                  <a:srgbClr val="FFFF00"/>
                </a:solidFill>
              </a:rPr>
              <a:t>ABDOMEN-PELVIC SONOGRAGHY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886" y="2096064"/>
            <a:ext cx="10875671" cy="3695136"/>
          </a:xfrm>
        </p:spPr>
        <p:txBody>
          <a:bodyPr>
            <a:normAutofit/>
          </a:bodyPr>
          <a:lstStyle/>
          <a:p>
            <a:pPr algn="r" rtl="1"/>
            <a:r>
              <a:rPr lang="fa-IR" sz="2400" dirty="0" smtClean="0"/>
              <a:t>کبد ابعاد اکو پارانشیم طبیعی کیسه صفرا کانترکته مجاری صفراوی داخل کبدی پورت و </a:t>
            </a:r>
            <a:r>
              <a:rPr lang="en-US" sz="2400" dirty="0" smtClean="0"/>
              <a:t>CBD </a:t>
            </a:r>
            <a:r>
              <a:rPr lang="fa-IR" sz="2400" dirty="0" smtClean="0"/>
              <a:t>نرمال</a:t>
            </a:r>
          </a:p>
          <a:p>
            <a:pPr algn="r" rtl="1"/>
            <a:r>
              <a:rPr lang="fa-IR" sz="2400" b="1" dirty="0" smtClean="0">
                <a:solidFill>
                  <a:srgbClr val="FF0000"/>
                </a:solidFill>
              </a:rPr>
              <a:t>طحال با دیامتر 158 و اکوی طبیعی (اسپلنومگالی)</a:t>
            </a:r>
          </a:p>
          <a:p>
            <a:pPr algn="r" rtl="1"/>
            <a:r>
              <a:rPr lang="fa-IR" sz="2400" dirty="0" smtClean="0"/>
              <a:t>کلیه ها با ابعاد و اکوی پارانشیم نرمال بدون سنگ و هیدرونفروز</a:t>
            </a:r>
          </a:p>
          <a:p>
            <a:pPr algn="r" rtl="1"/>
            <a:r>
              <a:rPr lang="fa-IR" sz="2400" dirty="0" smtClean="0"/>
              <a:t>مثانه ضخامت جداری نرمال بدون سنگ حاوی دبری </a:t>
            </a:r>
          </a:p>
          <a:p>
            <a:pPr algn="r" rtl="1"/>
            <a:r>
              <a:rPr lang="fa-IR" sz="2400" dirty="0" smtClean="0"/>
              <a:t>پروستات 33 سی سی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4314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fa-IR" sz="3200" dirty="0" smtClean="0"/>
              <a:t>برای بیمار </a:t>
            </a:r>
            <a:r>
              <a:rPr lang="en-US" sz="3200" dirty="0"/>
              <a:t> </a:t>
            </a:r>
            <a:r>
              <a:rPr lang="en-US" sz="3200" dirty="0" smtClean="0"/>
              <a:t>CXR</a:t>
            </a:r>
            <a:r>
              <a:rPr lang="fa-IR" sz="3200" dirty="0" smtClean="0"/>
              <a:t> </a:t>
            </a:r>
            <a:r>
              <a:rPr lang="en-US" sz="3200" dirty="0" smtClean="0"/>
              <a:t> </a:t>
            </a:r>
            <a:r>
              <a:rPr lang="fa-IR" sz="3200" dirty="0" smtClean="0"/>
              <a:t>و </a:t>
            </a:r>
            <a:r>
              <a:rPr lang="en-US" sz="3200" dirty="0"/>
              <a:t> </a:t>
            </a:r>
            <a:r>
              <a:rPr lang="en-US" sz="3200" dirty="0" smtClean="0"/>
              <a:t>Brain CT</a:t>
            </a:r>
            <a:r>
              <a:rPr lang="fa-IR" sz="3200" dirty="0" smtClean="0"/>
              <a:t>انجام شد.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44804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063" y="0"/>
            <a:ext cx="7485017" cy="7432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08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91349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349" y="0"/>
            <a:ext cx="63006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01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3200" b="1" dirty="0" smtClean="0"/>
              <a:t>سپس برای بیمار </a:t>
            </a:r>
            <a:r>
              <a:rPr lang="en-US" sz="3200" b="1" dirty="0" smtClean="0"/>
              <a:t>PBS </a:t>
            </a:r>
            <a:r>
              <a:rPr lang="fa-IR" sz="3200" b="1" dirty="0" smtClean="0"/>
              <a:t> کشیده شد و تحت </a:t>
            </a:r>
            <a:r>
              <a:rPr lang="en-US" sz="3200" b="1" dirty="0" smtClean="0"/>
              <a:t>BMA </a:t>
            </a:r>
            <a:r>
              <a:rPr lang="fa-IR" sz="3200" b="1" dirty="0" smtClean="0"/>
              <a:t> قرار گرفت.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15586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6000" dirty="0" smtClean="0">
                <a:solidFill>
                  <a:srgbClr val="FFFF00"/>
                </a:solidFill>
              </a:rPr>
              <a:t>PBS</a:t>
            </a:r>
            <a:endParaRPr lang="en-US" sz="6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73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" t="-199" r="31741" b="42005"/>
          <a:stretch/>
        </p:blipFill>
        <p:spPr>
          <a:xfrm>
            <a:off x="1665027" y="409433"/>
            <a:ext cx="8843749" cy="5854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59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2" r="22189" b="32139"/>
          <a:stretch/>
        </p:blipFill>
        <p:spPr>
          <a:xfrm>
            <a:off x="1528549" y="382138"/>
            <a:ext cx="8911988" cy="6032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02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7" r="25394" b="34129"/>
          <a:stretch/>
        </p:blipFill>
        <p:spPr>
          <a:xfrm>
            <a:off x="928048" y="232012"/>
            <a:ext cx="9771797" cy="6625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42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FFFF00"/>
                </a:solidFill>
              </a:rPr>
              <a:t>BMA</a:t>
            </a:r>
            <a:endParaRPr lang="en-US" sz="6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68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92" b="15224"/>
          <a:stretch/>
        </p:blipFill>
        <p:spPr>
          <a:xfrm>
            <a:off x="982640" y="136478"/>
            <a:ext cx="10536070" cy="6721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770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7" r="30397" b="11841"/>
          <a:stretch/>
        </p:blipFill>
        <p:spPr>
          <a:xfrm>
            <a:off x="1241947" y="-1"/>
            <a:ext cx="9266830" cy="6701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40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3" r="25472" b="17015"/>
          <a:stretch/>
        </p:blipFill>
        <p:spPr>
          <a:xfrm>
            <a:off x="1419367" y="0"/>
            <a:ext cx="91576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90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6" t="-682" r="35450" b="682"/>
          <a:stretch/>
        </p:blipFill>
        <p:spPr>
          <a:xfrm>
            <a:off x="2390775" y="-1"/>
            <a:ext cx="8115300" cy="700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312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9" t="-995" r="27114" b="20199"/>
          <a:stretch/>
        </p:blipFill>
        <p:spPr>
          <a:xfrm>
            <a:off x="1351129" y="218364"/>
            <a:ext cx="9253182" cy="6441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30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4479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913795" y="796834"/>
            <a:ext cx="10353762" cy="499436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endParaRPr lang="fa-IR" sz="2400" b="1" smtClean="0">
              <a:solidFill>
                <a:srgbClr val="FF0000"/>
              </a:solidFill>
            </a:endParaRPr>
          </a:p>
          <a:p>
            <a:endParaRPr lang="fa-IR" sz="2400" b="1" smtClean="0">
              <a:solidFill>
                <a:srgbClr val="FF0000"/>
              </a:solidFill>
            </a:endParaRPr>
          </a:p>
          <a:p>
            <a:endParaRPr lang="en-US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7837550"/>
              </p:ext>
            </p:extLst>
          </p:nvPr>
        </p:nvGraphicFramePr>
        <p:xfrm>
          <a:off x="2032000" y="719667"/>
          <a:ext cx="7020560" cy="41260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9714">
                  <a:extLst>
                    <a:ext uri="{9D8B030D-6E8A-4147-A177-3AD203B41FA5}">
                      <a16:colId xmlns:a16="http://schemas.microsoft.com/office/drawing/2014/main" val="2747473644"/>
                    </a:ext>
                  </a:extLst>
                </a:gridCol>
                <a:gridCol w="3500846">
                  <a:extLst>
                    <a:ext uri="{9D8B030D-6E8A-4147-A177-3AD203B41FA5}">
                      <a16:colId xmlns:a16="http://schemas.microsoft.com/office/drawing/2014/main" val="1455565261"/>
                    </a:ext>
                  </a:extLst>
                </a:gridCol>
              </a:tblGrid>
              <a:tr h="645064">
                <a:tc>
                  <a:txBody>
                    <a:bodyPr/>
                    <a:lstStyle/>
                    <a:p>
                      <a:pPr algn="ctr"/>
                      <a:r>
                        <a:rPr lang="fa-IR" sz="2800" dirty="0" smtClean="0"/>
                        <a:t>آزمایشات</a:t>
                      </a:r>
                      <a:r>
                        <a:rPr lang="fa-IR" sz="2800" baseline="0" dirty="0" smtClean="0"/>
                        <a:t> همراه بیمار در بدو ورود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2800" dirty="0" smtClean="0"/>
                        <a:t>آزمایشات این مرکز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346224"/>
                  </a:ext>
                </a:extLst>
              </a:tr>
              <a:tr h="159057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Vitamin  b12: 350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Vitamin B12:&lt;83   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(211-946)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294085"/>
                  </a:ext>
                </a:extLst>
              </a:tr>
              <a:tr h="159057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Folic acid: Normal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</a:rPr>
                        <a:t>Folic Acid:13           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(4.6-20)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2113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28137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888274"/>
            <a:ext cx="9001462" cy="4369526"/>
          </a:xfrm>
        </p:spPr>
        <p:txBody>
          <a:bodyPr/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fa-IR" sz="3200" dirty="0" smtClean="0"/>
              <a:t>بیمار تحت درمان با ویتامین </a:t>
            </a:r>
            <a:r>
              <a:rPr lang="en-US" sz="3200" dirty="0"/>
              <a:t> </a:t>
            </a:r>
            <a:r>
              <a:rPr lang="en-US" sz="3200" dirty="0" smtClean="0"/>
              <a:t>B12 </a:t>
            </a:r>
            <a:r>
              <a:rPr lang="fa-IR" sz="3200" dirty="0" smtClean="0"/>
              <a:t>و فولات قرار گرفتند</a:t>
            </a:r>
          </a:p>
          <a:p>
            <a:pPr algn="r" rtl="1"/>
            <a:endParaRPr lang="fa-IR" sz="3200" dirty="0" smtClean="0"/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en-US" sz="3200" dirty="0" smtClean="0"/>
              <a:t>CBC </a:t>
            </a:r>
            <a:r>
              <a:rPr lang="fa-IR" sz="3200" dirty="0" smtClean="0"/>
              <a:t>بیمار بعد از دو هفته نرمال شد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5421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diagnosis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9600" b="1" dirty="0" smtClean="0">
                <a:solidFill>
                  <a:srgbClr val="FFFF00"/>
                </a:solidFill>
                <a:latin typeface="Forte" panose="03060902040502070203" pitchFamily="66" charset="0"/>
                <a:cs typeface="B Niki Outline" panose="00000400000000000000" pitchFamily="2" charset="-78"/>
              </a:rPr>
              <a:t> </a:t>
            </a:r>
            <a:r>
              <a:rPr lang="en-US" sz="9600" b="1" dirty="0" err="1" smtClean="0">
                <a:solidFill>
                  <a:srgbClr val="FFFF00"/>
                </a:solidFill>
                <a:latin typeface="Forte" panose="03060902040502070203" pitchFamily="66" charset="0"/>
                <a:cs typeface="B Niki Outline" panose="00000400000000000000" pitchFamily="2" charset="-78"/>
              </a:rPr>
              <a:t>Vit</a:t>
            </a:r>
            <a:r>
              <a:rPr lang="en-US" sz="9600" b="1" dirty="0" smtClean="0">
                <a:solidFill>
                  <a:srgbClr val="FFFF00"/>
                </a:solidFill>
                <a:latin typeface="Forte" panose="03060902040502070203" pitchFamily="66" charset="0"/>
                <a:cs typeface="B Niki Outline" panose="00000400000000000000" pitchFamily="2" charset="-78"/>
              </a:rPr>
              <a:t> B12 deficiency</a:t>
            </a:r>
            <a:endParaRPr lang="en-US" sz="9600" b="1" dirty="0">
              <a:solidFill>
                <a:srgbClr val="FFFF00"/>
              </a:solidFill>
              <a:latin typeface="Forte" panose="03060902040502070203" pitchFamily="66" charset="0"/>
              <a:cs typeface="B Niki Outline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6580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51" y="204715"/>
            <a:ext cx="11586949" cy="6428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037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415</TotalTime>
  <Words>522</Words>
  <Application>Microsoft Office PowerPoint</Application>
  <PresentationFormat>Widescreen</PresentationFormat>
  <Paragraphs>115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2" baseType="lpstr">
      <vt:lpstr>Arial</vt:lpstr>
      <vt:lpstr>B Niki Outline</vt:lpstr>
      <vt:lpstr>Bookman Old Style</vt:lpstr>
      <vt:lpstr>Bradley Hand ITC</vt:lpstr>
      <vt:lpstr>Calibri</vt:lpstr>
      <vt:lpstr>Forte</vt:lpstr>
      <vt:lpstr>French Script MT</vt:lpstr>
      <vt:lpstr>Rockwell</vt:lpstr>
      <vt:lpstr>Times New Roman</vt:lpstr>
      <vt:lpstr>Damask</vt:lpstr>
      <vt:lpstr>PowerPoint Presentation</vt:lpstr>
      <vt:lpstr>Step 1</vt:lpstr>
      <vt:lpstr>PowerPoint Presentation</vt:lpstr>
      <vt:lpstr>PowerPoint Presentation</vt:lpstr>
      <vt:lpstr>PowerPoint Presentation</vt:lpstr>
      <vt:lpstr>PowerPoint Presentation</vt:lpstr>
      <vt:lpstr>Step 2</vt:lpstr>
      <vt:lpstr>PowerPoint Presentation</vt:lpstr>
      <vt:lpstr>آزمایشات این مرکز:</vt:lpstr>
      <vt:lpstr>PowerPoint Presentation</vt:lpstr>
      <vt:lpstr>Step 3</vt:lpstr>
      <vt:lpstr>PowerPoint Presentation</vt:lpstr>
      <vt:lpstr>ABDOMEN-PELVIC SONOGRAGHY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Final diagnosis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arash</dc:creator>
  <cp:lastModifiedBy>Masoud</cp:lastModifiedBy>
  <cp:revision>62</cp:revision>
  <dcterms:created xsi:type="dcterms:W3CDTF">2026-04-25T15:56:05Z</dcterms:created>
  <dcterms:modified xsi:type="dcterms:W3CDTF">2026-10-09T14:42:47Z</dcterms:modified>
</cp:coreProperties>
</file>